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0" r:id="rId1"/>
  </p:sldMasterIdLst>
  <p:notesMasterIdLst>
    <p:notesMasterId r:id="rId16"/>
  </p:notesMasterIdLst>
  <p:sldIdLst>
    <p:sldId id="287" r:id="rId2"/>
    <p:sldId id="404" r:id="rId3"/>
    <p:sldId id="403" r:id="rId4"/>
    <p:sldId id="399" r:id="rId5"/>
    <p:sldId id="378" r:id="rId6"/>
    <p:sldId id="398" r:id="rId7"/>
    <p:sldId id="395" r:id="rId8"/>
    <p:sldId id="396" r:id="rId9"/>
    <p:sldId id="401" r:id="rId10"/>
    <p:sldId id="381" r:id="rId11"/>
    <p:sldId id="392" r:id="rId12"/>
    <p:sldId id="405" r:id="rId13"/>
    <p:sldId id="394" r:id="rId14"/>
    <p:sldId id="402" r:id="rId15"/>
  </p:sldIdLst>
  <p:sldSz cx="9906000" cy="6858000" type="A4"/>
  <p:notesSz cx="6858000" cy="9144000"/>
  <p:embeddedFontLst>
    <p:embeddedFont>
      <p:font typeface="나눔스퀘어라운드 ExtraBold" panose="020B0600000101010101" pitchFamily="50" charset="-127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KoPubWorld돋움체 Bold" panose="00000800000000000000" pitchFamily="2" charset="-127"/>
      <p:bold r:id="rId24"/>
    </p:embeddedFont>
    <p:embeddedFont>
      <p:font typeface="나눔스퀘어라운드 Bold" panose="020B0600000101010101" pitchFamily="50" charset="-127"/>
      <p:bold r:id="rId25"/>
    </p:embeddedFont>
    <p:embeddedFont>
      <p:font typeface="Calibri Light" panose="020F0302020204030204" pitchFamily="34" charset="0"/>
      <p:regular r:id="rId26"/>
      <p:italic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96" userDrawn="1">
          <p15:clr>
            <a:srgbClr val="A4A3A4"/>
          </p15:clr>
        </p15:guide>
        <p15:guide id="2" pos="3120">
          <p15:clr>
            <a:srgbClr val="A4A3A4"/>
          </p15:clr>
        </p15:guide>
        <p15:guide id="3" orient="horz" pos="23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99"/>
    <a:srgbClr val="C6DCF0"/>
    <a:srgbClr val="EA3A60"/>
    <a:srgbClr val="F69240"/>
    <a:srgbClr val="CEE1F2"/>
    <a:srgbClr val="E1ECF7"/>
    <a:srgbClr val="E4EEF8"/>
    <a:srgbClr val="F8B074"/>
    <a:srgbClr val="F9BD8B"/>
    <a:srgbClr val="F6E4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-1272" y="-450"/>
      </p:cViewPr>
      <p:guideLst>
        <p:guide orient="horz" pos="2296"/>
        <p:guide orient="horz" pos="2304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-3216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5372B6-6ABB-40DF-906D-DFEF92D58FCB}" type="datetimeFigureOut">
              <a:rPr lang="ko-KR" altLang="en-US" smtClean="0"/>
              <a:t>2019-09-27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52500" y="685800"/>
            <a:ext cx="4953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35CF3D-1C25-47B3-9390-9BBB09CD2B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6132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402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435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4" y="365125"/>
            <a:ext cx="2135981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40" y="365125"/>
            <a:ext cx="6284119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133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515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81" y="1709744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81" y="4589469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327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9549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365129"/>
            <a:ext cx="8543925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30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62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3042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31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6754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30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31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30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72667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40" y="365129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40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E165A-E35E-45E3-8B76-60E309AE9892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2019-09-27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5" y="6356356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6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13EBE2-04A1-4312-8B8B-38400B01AA9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430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/>
        </p:nvGrpSpPr>
        <p:grpSpPr>
          <a:xfrm>
            <a:off x="536632" y="1589443"/>
            <a:ext cx="9343420" cy="2169825"/>
            <a:chOff x="467544" y="1633489"/>
            <a:chExt cx="8393442" cy="2169825"/>
          </a:xfrm>
        </p:grpSpPr>
        <p:sp>
          <p:nvSpPr>
            <p:cNvPr id="8" name="직사각형 7"/>
            <p:cNvSpPr/>
            <p:nvPr/>
          </p:nvSpPr>
          <p:spPr>
            <a:xfrm>
              <a:off x="653628" y="1633489"/>
              <a:ext cx="8207358" cy="2169825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en-US" altLang="ko-KR" sz="4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Hadoop-Hive</a:t>
              </a:r>
              <a:r>
                <a:rPr lang="ko-KR" altLang="en-US" sz="4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를 </a:t>
              </a:r>
              <a:endParaRPr lang="en-US" altLang="ko-KR" sz="45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4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이용한</a:t>
              </a:r>
              <a:r>
                <a:rPr lang="en-US" altLang="ko-KR" sz="4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</a:t>
              </a:r>
              <a:r>
                <a:rPr lang="ko-KR" altLang="en-US" sz="4500" dirty="0">
                  <a:solidFill>
                    <a:srgbClr val="EA3A60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장애인 콜택시 </a:t>
              </a:r>
              <a:endParaRPr lang="en-US" altLang="ko-KR" sz="4500" dirty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  <a:p>
              <a:r>
                <a:rPr lang="ko-KR" altLang="en-US" sz="4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운행 패턴 분석</a:t>
              </a:r>
              <a:endParaRPr lang="en-US" altLang="ko-KR" sz="45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467544" y="1690215"/>
              <a:ext cx="124128" cy="1966324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6939046" y="5796581"/>
            <a:ext cx="3233515" cy="515526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박진원 임원기 류경민</a:t>
            </a:r>
            <a:endParaRPr lang="en-US" altLang="ko-KR" sz="2000" b="1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2051" name="Picture 3" descr="C:\Users\709-000\Downloads\taxi.png"/>
          <p:cNvPicPr>
            <a:picLocks noChangeAspect="1" noChangeArrowheads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5173" y="1676400"/>
            <a:ext cx="2507858" cy="2507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5858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00650" y="1588919"/>
            <a:ext cx="5284904" cy="4526124"/>
            <a:chOff x="761360" y="862713"/>
            <a:chExt cx="6734073" cy="5551987"/>
          </a:xfrm>
        </p:grpSpPr>
        <p:sp>
          <p:nvSpPr>
            <p:cNvPr id="2" name="직사각형 1"/>
            <p:cNvSpPr/>
            <p:nvPr/>
          </p:nvSpPr>
          <p:spPr>
            <a:xfrm>
              <a:off x="761360" y="5549727"/>
              <a:ext cx="1100095" cy="86497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0" name="slide2">
              <a:extLst>
                <a:ext uri="{FF2B5EF4-FFF2-40B4-BE49-F238E27FC236}">
                  <a16:creationId xmlns:a16="http://schemas.microsoft.com/office/drawing/2014/main" xmlns="" id="{E0C2CCFD-3AA6-4FB4-8E6F-9B514DC75F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601" t="6425" r="30642" b="3646"/>
            <a:stretch/>
          </p:blipFill>
          <p:spPr>
            <a:xfrm>
              <a:off x="761361" y="862713"/>
              <a:ext cx="6734072" cy="5551987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" name="그룹 2"/>
          <p:cNvGrpSpPr/>
          <p:nvPr/>
        </p:nvGrpSpPr>
        <p:grpSpPr>
          <a:xfrm>
            <a:off x="495930" y="1871184"/>
            <a:ext cx="1575356" cy="613202"/>
            <a:chOff x="538095" y="1886920"/>
            <a:chExt cx="1914517" cy="741974"/>
          </a:xfrm>
        </p:grpSpPr>
        <p:pic>
          <p:nvPicPr>
            <p:cNvPr id="15" name="slide2">
              <a:extLst>
                <a:ext uri="{FF2B5EF4-FFF2-40B4-BE49-F238E27FC236}">
                  <a16:creationId xmlns:a16="http://schemas.microsoft.com/office/drawing/2014/main" xmlns="" id="{E0C2CCFD-3AA6-4FB4-8E6F-9B514DC75F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0442" t="7467" r="-55" b="87651"/>
            <a:stretch/>
          </p:blipFill>
          <p:spPr>
            <a:xfrm>
              <a:off x="740097" y="2229275"/>
              <a:ext cx="1415321" cy="39961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" name="TextBox 16"/>
            <p:cNvSpPr txBox="1"/>
            <p:nvPr/>
          </p:nvSpPr>
          <p:spPr>
            <a:xfrm>
              <a:off x="538095" y="1886920"/>
              <a:ext cx="1914517" cy="3351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     콜택시 수요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스퀘어라운드 Bold" panose="020B0600000101010101" pitchFamily="50" charset="-127"/>
                  <a:ea typeface="나눔스퀘어라운드 Bold" panose="020B0600000101010101" pitchFamily="50" charset="-127"/>
                </a:rPr>
                <a:t>합계</a:t>
              </a:r>
            </a:p>
          </p:txBody>
        </p:sp>
      </p:grpSp>
      <p:pic>
        <p:nvPicPr>
          <p:cNvPr id="1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8" b="730"/>
          <a:stretch/>
        </p:blipFill>
        <p:spPr bwMode="auto">
          <a:xfrm>
            <a:off x="5485554" y="1633654"/>
            <a:ext cx="1314450" cy="47251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7200900" y="-190500"/>
            <a:ext cx="2717800" cy="7188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/>
          <p:cNvSpPr/>
          <p:nvPr/>
        </p:nvSpPr>
        <p:spPr>
          <a:xfrm>
            <a:off x="7336809" y="1605822"/>
            <a:ext cx="258189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select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dept_gu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count(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dept_gu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from cst_18_utf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group by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dept_gu</a:t>
            </a:r>
            <a:endParaRPr lang="en-US" altLang="ko-KR" sz="16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oreer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by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dept_gu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;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318385" y="839141"/>
            <a:ext cx="20425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en-US" altLang="ko-KR" sz="2000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HiveQL</a:t>
            </a:r>
            <a:r>
              <a:rPr lang="en-US" altLang="ko-KR" sz="2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Query </a:t>
            </a: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xmlns="" id="{55EF0900-CA2B-4290-9FFF-F5E1C040B261}"/>
              </a:ext>
            </a:extLst>
          </p:cNvPr>
          <p:cNvGrpSpPr/>
          <p:nvPr/>
        </p:nvGrpSpPr>
        <p:grpSpPr>
          <a:xfrm>
            <a:off x="497735" y="578505"/>
            <a:ext cx="3718656" cy="738664"/>
            <a:chOff x="802547" y="578505"/>
            <a:chExt cx="3718656" cy="738664"/>
          </a:xfrm>
        </p:grpSpPr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xmlns="" id="{C1C906CF-0D9E-417D-BF07-51C8C6B554A2}"/>
                </a:ext>
              </a:extLst>
            </p:cNvPr>
            <p:cNvSpPr/>
            <p:nvPr/>
          </p:nvSpPr>
          <p:spPr>
            <a:xfrm>
              <a:off x="977929" y="578505"/>
              <a:ext cx="3543274" cy="738664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데이터 분석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  <a:p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구별 콜택시 수요</a:t>
              </a:r>
              <a:endPara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xmlns="" id="{6AB18FE7-166C-4344-8F52-85F50B66FBED}"/>
                </a:ext>
              </a:extLst>
            </p:cNvPr>
            <p:cNvSpPr/>
            <p:nvPr/>
          </p:nvSpPr>
          <p:spPr>
            <a:xfrm>
              <a:off x="802547" y="598248"/>
              <a:ext cx="126363" cy="689186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660D80E1-01BA-4142-9313-D276601406A1}"/>
              </a:ext>
            </a:extLst>
          </p:cNvPr>
          <p:cNvSpPr txBox="1"/>
          <p:nvPr/>
        </p:nvSpPr>
        <p:spPr>
          <a:xfrm>
            <a:off x="7596065" y="4713557"/>
            <a:ext cx="206338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콜택시 수요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 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가장 많은 지역은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마포구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순이다  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00650" y="6001407"/>
            <a:ext cx="431677" cy="28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18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5">
            <a:extLst>
              <a:ext uri="{FF2B5EF4-FFF2-40B4-BE49-F238E27FC236}">
                <a16:creationId xmlns:a16="http://schemas.microsoft.com/office/drawing/2014/main" xmlns="" id="{9AA1638A-DDA7-4A10-84BD-BF19A7F66C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034" t="9845" r="100" b="83080"/>
          <a:stretch/>
        </p:blipFill>
        <p:spPr>
          <a:xfrm>
            <a:off x="5654772" y="1074532"/>
            <a:ext cx="1279040" cy="425897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5636623" y="786175"/>
            <a:ext cx="13552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latin typeface="나눔스퀘어라운드 Bold" panose="020B0600000101010101" pitchFamily="50" charset="-127"/>
                <a:ea typeface="나눔스퀘어라운드 Bold" panose="020B0600000101010101" pitchFamily="50" charset="-127"/>
              </a:rPr>
              <a:t>이동건수 합계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7200900" y="-190500"/>
            <a:ext cx="2717800" cy="7188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7343399" y="1605822"/>
            <a:ext cx="258189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select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dept_gu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dest_gu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count(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dept_gu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from cst_18_utf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group by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dept_gu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dest_gu</a:t>
            </a:r>
            <a:endParaRPr lang="en-US" altLang="ko-KR" sz="16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oreer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by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dept_gu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;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7318385" y="839141"/>
            <a:ext cx="20425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en-US" altLang="ko-KR" sz="2000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HiveQL</a:t>
            </a:r>
            <a:r>
              <a:rPr lang="en-US" altLang="ko-KR" sz="2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Query </a:t>
            </a:r>
          </a:p>
        </p:txBody>
      </p:sp>
      <p:pic>
        <p:nvPicPr>
          <p:cNvPr id="32" name="slide3">
            <a:extLst>
              <a:ext uri="{FF2B5EF4-FFF2-40B4-BE49-F238E27FC236}">
                <a16:creationId xmlns:a16="http://schemas.microsoft.com/office/drawing/2014/main" xmlns="" id="{DAFDF29C-6BED-4029-A11B-8F237335ADB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3" r="13552" b="5221"/>
          <a:stretch/>
        </p:blipFill>
        <p:spPr>
          <a:xfrm>
            <a:off x="497734" y="1580487"/>
            <a:ext cx="6494175" cy="434618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BAC4396-E11D-45AC-804D-595272F46237}"/>
              </a:ext>
            </a:extLst>
          </p:cNvPr>
          <p:cNvSpPr txBox="1"/>
          <p:nvPr/>
        </p:nvSpPr>
        <p:spPr>
          <a:xfrm>
            <a:off x="7278510" y="4713557"/>
            <a:ext cx="260520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노원구에서 출발</a:t>
            </a:r>
            <a:r>
              <a:rPr lang="en-US" altLang="ko-KR" dirty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</a:t>
            </a:r>
            <a:r>
              <a:rPr lang="ko-KR" altLang="en-US" dirty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도착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하는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경우가 가장 많으며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</a:t>
            </a: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비교적</a:t>
            </a:r>
            <a:r>
              <a:rPr lang="ko-KR" altLang="en-US" dirty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이동거리가 </a:t>
            </a:r>
            <a:endParaRPr lang="en-US" altLang="ko-KR" dirty="0"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짧은 패턴이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나타난다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xmlns="" id="{E54FB291-C2B9-4B33-9F34-83A0D8DA056C}"/>
              </a:ext>
            </a:extLst>
          </p:cNvPr>
          <p:cNvGrpSpPr/>
          <p:nvPr/>
        </p:nvGrpSpPr>
        <p:grpSpPr>
          <a:xfrm>
            <a:off x="498470" y="565262"/>
            <a:ext cx="3718656" cy="1018540"/>
            <a:chOff x="802547" y="575628"/>
            <a:chExt cx="3718656" cy="101854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xmlns="" id="{650281F1-A905-44B3-80D2-20FFF24A9948}"/>
                </a:ext>
              </a:extLst>
            </p:cNvPr>
            <p:cNvSpPr/>
            <p:nvPr/>
          </p:nvSpPr>
          <p:spPr>
            <a:xfrm>
              <a:off x="977929" y="578505"/>
              <a:ext cx="3543274" cy="1015663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데이터 분석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  <a:p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출발지</a:t>
              </a:r>
              <a:r>
                <a:rPr lang="en-US" altLang="ko-KR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-</a:t>
              </a:r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목적지별 콜택시 수요</a:t>
              </a:r>
              <a:endPara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  <a:p>
              <a:r>
                <a:rPr lang="en-US" altLang="ko-KR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(25</a:t>
              </a:r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개 구</a:t>
              </a:r>
              <a:r>
                <a:rPr lang="en-US" altLang="ko-KR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)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xmlns="" id="{563292E2-F42F-40E1-95C1-8399BD2F4957}"/>
                </a:ext>
              </a:extLst>
            </p:cNvPr>
            <p:cNvSpPr/>
            <p:nvPr/>
          </p:nvSpPr>
          <p:spPr>
            <a:xfrm>
              <a:off x="802547" y="575628"/>
              <a:ext cx="126363" cy="917308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08992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78055" y="23395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xmlns="" id="{DE3CE7F9-5429-4EBD-A19B-7704A28473C8}"/>
              </a:ext>
            </a:extLst>
          </p:cNvPr>
          <p:cNvGrpSpPr/>
          <p:nvPr/>
        </p:nvGrpSpPr>
        <p:grpSpPr>
          <a:xfrm>
            <a:off x="498470" y="568139"/>
            <a:ext cx="3718656" cy="738664"/>
            <a:chOff x="802547" y="578505"/>
            <a:chExt cx="3718656" cy="738664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xmlns="" id="{6C390118-1745-41A7-8AF0-2D51914C1419}"/>
                </a:ext>
              </a:extLst>
            </p:cNvPr>
            <p:cNvSpPr/>
            <p:nvPr/>
          </p:nvSpPr>
          <p:spPr>
            <a:xfrm>
              <a:off x="977929" y="578505"/>
              <a:ext cx="3543274" cy="738664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데이터 분석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  <a:p>
              <a:r>
                <a:rPr lang="ko-KR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샘플 지역구 선정 </a:t>
              </a:r>
              <a:endPara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xmlns="" id="{403DD89E-D91E-4F03-B690-968758207BAA}"/>
                </a:ext>
              </a:extLst>
            </p:cNvPr>
            <p:cNvSpPr/>
            <p:nvPr/>
          </p:nvSpPr>
          <p:spPr>
            <a:xfrm>
              <a:off x="802547" y="644816"/>
              <a:ext cx="126363" cy="626533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2" t="1921" r="17899" b="4611"/>
          <a:stretch/>
        </p:blipFill>
        <p:spPr bwMode="auto">
          <a:xfrm>
            <a:off x="6369914" y="2504646"/>
            <a:ext cx="2926485" cy="24379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6" name="그룹 5"/>
          <p:cNvGrpSpPr/>
          <p:nvPr/>
        </p:nvGrpSpPr>
        <p:grpSpPr>
          <a:xfrm>
            <a:off x="1224098" y="1047556"/>
            <a:ext cx="7911937" cy="5340544"/>
            <a:chOff x="1224098" y="1047556"/>
            <a:chExt cx="7911937" cy="5340544"/>
          </a:xfrm>
        </p:grpSpPr>
        <p:sp>
          <p:nvSpPr>
            <p:cNvPr id="4" name="사다리꼴 3"/>
            <p:cNvSpPr/>
            <p:nvPr/>
          </p:nvSpPr>
          <p:spPr>
            <a:xfrm rot="4782243">
              <a:off x="4038344" y="565192"/>
              <a:ext cx="4615327" cy="5580055"/>
            </a:xfrm>
            <a:prstGeom prst="trapezoid">
              <a:avLst>
                <a:gd name="adj" fmla="val 44849"/>
              </a:avLst>
            </a:prstGeom>
            <a:gradFill flip="none" rotWithShape="1">
              <a:gsLst>
                <a:gs pos="0">
                  <a:schemeClr val="tx2">
                    <a:lumMod val="71000"/>
                    <a:lumOff val="29000"/>
                    <a:alpha val="58000"/>
                  </a:schemeClr>
                </a:gs>
                <a:gs pos="86000">
                  <a:srgbClr val="D5D4D4">
                    <a:alpha val="0"/>
                  </a:srgbClr>
                </a:gs>
                <a:gs pos="97000">
                  <a:schemeClr val="bg1">
                    <a:lumMod val="0"/>
                    <a:lumOff val="100000"/>
                    <a:alpha val="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4114" name="Picture 18" descr="C:\Users\709-000\Desktop\KakaoTalk_20190927_133253481_02.p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032" t="26280" r="29032" b="26280"/>
            <a:stretch/>
          </p:blipFill>
          <p:spPr bwMode="auto">
            <a:xfrm>
              <a:off x="1224098" y="1457170"/>
              <a:ext cx="3678102" cy="493093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" name="직사각형 4"/>
          <p:cNvSpPr/>
          <p:nvPr/>
        </p:nvSpPr>
        <p:spPr>
          <a:xfrm rot="20625260">
            <a:off x="3452921" y="6073593"/>
            <a:ext cx="939800" cy="3653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xmlns="" id="{52714CEE-709D-4C2F-A9D0-1C2B7DF65456}"/>
              </a:ext>
            </a:extLst>
          </p:cNvPr>
          <p:cNvSpPr txBox="1"/>
          <p:nvPr/>
        </p:nvSpPr>
        <p:spPr>
          <a:xfrm>
            <a:off x="6515071" y="5359888"/>
            <a:ext cx="3079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호출건수가 가장 많은 </a:t>
            </a:r>
            <a:r>
              <a:rPr lang="ko-KR" altLang="en-US" dirty="0" smtClean="0">
                <a:solidFill>
                  <a:schemeClr val="accent2">
                    <a:lumMod val="7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를 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샘플 지역구로 선정</a:t>
            </a:r>
            <a:endParaRPr lang="en-US" altLang="ko-KR" dirty="0">
              <a:solidFill>
                <a:schemeClr val="tx1">
                  <a:lumMod val="75000"/>
                  <a:lumOff val="2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54555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78055" y="23395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26" name="slide2">
            <a:extLst>
              <a:ext uri="{FF2B5EF4-FFF2-40B4-BE49-F238E27FC236}">
                <a16:creationId xmlns:a16="http://schemas.microsoft.com/office/drawing/2014/main" xmlns="" id="{F6790A95-C47F-4594-B5EA-3B3277872D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65" t="5958" r="13669" b="5018"/>
          <a:stretch/>
        </p:blipFill>
        <p:spPr>
          <a:xfrm>
            <a:off x="433652" y="1605822"/>
            <a:ext cx="6559816" cy="4486460"/>
          </a:xfrm>
          <a:prstGeom prst="rect">
            <a:avLst/>
          </a:prstGeom>
        </p:spPr>
      </p:pic>
      <p:pic>
        <p:nvPicPr>
          <p:cNvPr id="32" name="slide2">
            <a:extLst>
              <a:ext uri="{FF2B5EF4-FFF2-40B4-BE49-F238E27FC236}">
                <a16:creationId xmlns:a16="http://schemas.microsoft.com/office/drawing/2014/main" xmlns="" id="{F6790A95-C47F-4594-B5EA-3B3277872D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976" t="5018" b="85851"/>
          <a:stretch/>
        </p:blipFill>
        <p:spPr>
          <a:xfrm>
            <a:off x="5636152" y="951384"/>
            <a:ext cx="1365779" cy="575733"/>
          </a:xfrm>
          <a:prstGeom prst="rect">
            <a:avLst/>
          </a:prstGeom>
        </p:spPr>
      </p:pic>
      <p:sp>
        <p:nvSpPr>
          <p:cNvPr id="33" name="직사각형 32"/>
          <p:cNvSpPr/>
          <p:nvPr/>
        </p:nvSpPr>
        <p:spPr>
          <a:xfrm>
            <a:off x="7200900" y="-190500"/>
            <a:ext cx="2717800" cy="7188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7343399" y="1605822"/>
            <a:ext cx="258189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select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dept_dong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dest_dong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count(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dest_dong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 as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cnt_dd</a:t>
            </a:r>
            <a:endParaRPr lang="en-US" altLang="ko-KR" sz="16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from cst_18_utf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where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dept_gu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= "</a:t>
            </a:r>
            <a:r>
              <a:rPr lang="ko-KR" altLang="en-US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노원구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" and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dest_gu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= "</a:t>
            </a:r>
            <a:r>
              <a:rPr lang="ko-KR" altLang="en-US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노원구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"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group by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dept_dong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dest_dong</a:t>
            </a:r>
            <a:endParaRPr lang="en-US" altLang="ko-KR" sz="16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order by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cnt_dd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desc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;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318385" y="839141"/>
            <a:ext cx="20425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en-US" altLang="ko-KR" sz="2000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HiveQL</a:t>
            </a:r>
            <a:r>
              <a:rPr lang="en-US" altLang="ko-KR" sz="2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Query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52714CEE-709D-4C2F-A9D0-1C2B7DF65456}"/>
              </a:ext>
            </a:extLst>
          </p:cNvPr>
          <p:cNvSpPr txBox="1"/>
          <p:nvPr/>
        </p:nvSpPr>
        <p:spPr>
          <a:xfrm>
            <a:off x="7238435" y="4713557"/>
            <a:ext cx="268535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노원구內출발</a:t>
            </a:r>
            <a:r>
              <a:rPr lang="en-US" altLang="ko-KR" dirty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</a:t>
            </a:r>
            <a:r>
              <a:rPr lang="ko-KR" altLang="en-US" dirty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도착지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는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상계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6.7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-&gt;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하계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하계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-&gt;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상계 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6.7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동으로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이동하는 경우가 많으며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비교적 </a:t>
            </a:r>
            <a:r>
              <a:rPr lang="ko-KR" altLang="en-US" dirty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짧은 거리의 </a:t>
            </a:r>
            <a:endParaRPr lang="en-US" altLang="ko-KR" dirty="0">
              <a:solidFill>
                <a:srgbClr val="FFFF00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 smtClean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</a:t>
            </a:r>
            <a:r>
              <a:rPr lang="ko-KR" altLang="en-US" dirty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</a:t>
            </a:r>
            <a:r>
              <a:rPr lang="ko-KR" altLang="en-US" dirty="0" smtClean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패턴</a:t>
            </a:r>
            <a:r>
              <a:rPr lang="ko-KR" altLang="en-US" dirty="0" smtClean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존재한다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xmlns="" id="{DE3CE7F9-5429-4EBD-A19B-7704A28473C8}"/>
              </a:ext>
            </a:extLst>
          </p:cNvPr>
          <p:cNvGrpSpPr/>
          <p:nvPr/>
        </p:nvGrpSpPr>
        <p:grpSpPr>
          <a:xfrm>
            <a:off x="498470" y="565262"/>
            <a:ext cx="3718656" cy="1018540"/>
            <a:chOff x="802547" y="575628"/>
            <a:chExt cx="3718656" cy="1018540"/>
          </a:xfrm>
        </p:grpSpPr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xmlns="" id="{6C390118-1745-41A7-8AF0-2D51914C1419}"/>
                </a:ext>
              </a:extLst>
            </p:cNvPr>
            <p:cNvSpPr/>
            <p:nvPr/>
          </p:nvSpPr>
          <p:spPr>
            <a:xfrm>
              <a:off x="977929" y="578505"/>
              <a:ext cx="3543274" cy="1015663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데이터 분석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  <a:p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출발지</a:t>
              </a:r>
              <a:r>
                <a:rPr lang="en-US" altLang="ko-KR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-</a:t>
              </a:r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목적지별 콜택시 수요</a:t>
              </a:r>
              <a:endPara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  <a:p>
              <a:r>
                <a:rPr lang="en-US" altLang="ko-KR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(</a:t>
              </a:r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노원구 內</a:t>
              </a:r>
              <a:r>
                <a:rPr lang="en-US" altLang="ko-KR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)</a:t>
              </a: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xmlns="" id="{403DD89E-D91E-4F03-B690-968758207BAA}"/>
                </a:ext>
              </a:extLst>
            </p:cNvPr>
            <p:cNvSpPr/>
            <p:nvPr/>
          </p:nvSpPr>
          <p:spPr>
            <a:xfrm>
              <a:off x="802547" y="575628"/>
              <a:ext cx="126363" cy="917308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8733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258772" y="234044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3ADA85D8-F0F4-48D8-AEBA-913122449190}"/>
              </a:ext>
            </a:extLst>
          </p:cNvPr>
          <p:cNvGrpSpPr/>
          <p:nvPr/>
        </p:nvGrpSpPr>
        <p:grpSpPr>
          <a:xfrm>
            <a:off x="497735" y="737129"/>
            <a:ext cx="3718656" cy="461665"/>
            <a:chOff x="802547" y="737129"/>
            <a:chExt cx="3718656" cy="46166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902CF46-EF51-4EB1-8620-DEF2768A6F01}"/>
                </a:ext>
              </a:extLst>
            </p:cNvPr>
            <p:cNvSpPr/>
            <p:nvPr/>
          </p:nvSpPr>
          <p:spPr>
            <a:xfrm>
              <a:off x="977929" y="737129"/>
              <a:ext cx="3543274" cy="461665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결론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E613680F-7D17-4142-A568-19C6F48F7A82}"/>
                </a:ext>
              </a:extLst>
            </p:cNvPr>
            <p:cNvSpPr/>
            <p:nvPr/>
          </p:nvSpPr>
          <p:spPr>
            <a:xfrm>
              <a:off x="802547" y="766011"/>
              <a:ext cx="126363" cy="353661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A0F19E1-01EF-40B8-808A-6AB8FD25B9D1}"/>
              </a:ext>
            </a:extLst>
          </p:cNvPr>
          <p:cNvSpPr txBox="1"/>
          <p:nvPr/>
        </p:nvSpPr>
        <p:spPr>
          <a:xfrm>
            <a:off x="923538" y="1498493"/>
            <a:ext cx="8686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평균 대기시간이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가장 긴 지역은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금천구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중구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동작구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관악구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종로구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B5D0795D-1AB9-464A-8BAC-67C1E3DAD7CE}"/>
              </a:ext>
            </a:extLst>
          </p:cNvPr>
          <p:cNvSpPr txBox="1"/>
          <p:nvPr/>
        </p:nvSpPr>
        <p:spPr>
          <a:xfrm>
            <a:off x="881203" y="2151020"/>
            <a:ext cx="7720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콜이 집중되는 시간은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0~1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9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17~19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평균 </a:t>
            </a:r>
            <a:r>
              <a:rPr lang="ko-KR" altLang="en-US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콜대기시간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highlight>
                  <a:srgbClr val="FF000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최대</a:t>
            </a:r>
            <a:r>
              <a:rPr lang="en-US" altLang="ko-KR" dirty="0" smtClean="0">
                <a:solidFill>
                  <a:schemeClr val="bg1"/>
                </a:solidFill>
                <a:highlight>
                  <a:srgbClr val="FF000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93</a:t>
            </a:r>
            <a:r>
              <a:rPr lang="ko-KR" altLang="en-US" dirty="0">
                <a:solidFill>
                  <a:schemeClr val="bg1"/>
                </a:solidFill>
                <a:highlight>
                  <a:srgbClr val="FF000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분</a:t>
            </a:r>
            <a:r>
              <a:rPr lang="en-US" altLang="ko-KR" dirty="0">
                <a:solidFill>
                  <a:schemeClr val="bg1"/>
                </a:solidFill>
                <a:highlight>
                  <a:srgbClr val="FF000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 smtClean="0">
                <a:solidFill>
                  <a:schemeClr val="bg1"/>
                </a:solidFill>
                <a:highlight>
                  <a:srgbClr val="00808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최소</a:t>
            </a:r>
            <a:r>
              <a:rPr lang="en-US" altLang="ko-KR" dirty="0" smtClean="0">
                <a:solidFill>
                  <a:schemeClr val="bg1"/>
                </a:solidFill>
                <a:highlight>
                  <a:srgbClr val="00808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</a:t>
            </a:r>
            <a:r>
              <a:rPr lang="ko-KR" altLang="en-US" dirty="0">
                <a:solidFill>
                  <a:schemeClr val="bg1"/>
                </a:solidFill>
                <a:highlight>
                  <a:srgbClr val="00808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분</a:t>
            </a:r>
            <a:endParaRPr lang="en-US" altLang="ko-KR" dirty="0">
              <a:solidFill>
                <a:schemeClr val="bg1"/>
              </a:solidFill>
              <a:highlight>
                <a:srgbClr val="008080"/>
              </a:highlight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698F8C37-6127-4BAF-B200-53CB360DCFEC}"/>
              </a:ext>
            </a:extLst>
          </p:cNvPr>
          <p:cNvSpPr/>
          <p:nvPr/>
        </p:nvSpPr>
        <p:spPr>
          <a:xfrm>
            <a:off x="915071" y="2753342"/>
            <a:ext cx="494077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강동</a:t>
            </a:r>
            <a:r>
              <a:rPr lang="en-US" altLang="ko-KR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강북</a:t>
            </a:r>
            <a:r>
              <a:rPr lang="en-US" altLang="ko-KR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마포</a:t>
            </a:r>
            <a:r>
              <a:rPr lang="en-US" altLang="ko-KR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서대문</a:t>
            </a:r>
            <a:r>
              <a:rPr lang="en-US" altLang="ko-KR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용산구는 </a:t>
            </a:r>
            <a:r>
              <a:rPr lang="en-US" altLang="ko-KR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16~19</a:t>
            </a:r>
            <a:r>
              <a:rPr lang="ko-KR" altLang="en-US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시</a:t>
            </a:r>
            <a:r>
              <a:rPr lang="en-US" altLang="ko-KR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</a:p>
          <a:p>
            <a:r>
              <a:rPr lang="ko-KR" altLang="en-US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강남</a:t>
            </a:r>
            <a:r>
              <a:rPr lang="en-US" altLang="ko-KR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광진</a:t>
            </a:r>
            <a:r>
              <a:rPr lang="en-US" altLang="ko-KR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서초</a:t>
            </a:r>
            <a:r>
              <a:rPr lang="en-US" altLang="ko-KR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중구</a:t>
            </a:r>
            <a:r>
              <a:rPr lang="en-US" altLang="ko-KR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 </a:t>
            </a:r>
            <a:r>
              <a:rPr lang="en-US" altLang="ko-KR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17~20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시에 평균대기시간 ↑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74AC37B-05BB-4E4D-8826-48C2861D74E0}"/>
              </a:ext>
            </a:extLst>
          </p:cNvPr>
          <p:cNvSpPr txBox="1"/>
          <p:nvPr/>
        </p:nvSpPr>
        <p:spPr>
          <a:xfrm>
            <a:off x="915071" y="3656863"/>
            <a:ext cx="8536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0020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콜택시</a:t>
            </a:r>
            <a:r>
              <a:rPr lang="ko-KR" altLang="en-US" dirty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수요가 많은 지역은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강서구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서대문구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은평구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마포구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EACCFB76-E308-47C8-B395-AB1F73197651}"/>
              </a:ext>
            </a:extLst>
          </p:cNvPr>
          <p:cNvSpPr txBox="1"/>
          <p:nvPr/>
        </p:nvSpPr>
        <p:spPr>
          <a:xfrm>
            <a:off x="898137" y="4303855"/>
            <a:ext cx="8312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노원구에서 출발</a:t>
            </a:r>
            <a:r>
              <a:rPr lang="en-US" altLang="ko-KR" dirty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</a:t>
            </a:r>
            <a:r>
              <a:rPr lang="ko-KR" altLang="en-US" dirty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도착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경우가 가장 많고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비교적 이동거리가 짧음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A761D27-0F6E-4BCD-A518-9B5471036F28}"/>
              </a:ext>
            </a:extLst>
          </p:cNvPr>
          <p:cNvSpPr txBox="1"/>
          <p:nvPr/>
        </p:nvSpPr>
        <p:spPr>
          <a:xfrm>
            <a:off x="110460" y="5025695"/>
            <a:ext cx="86481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노원구內 출발</a:t>
            </a:r>
            <a:r>
              <a:rPr lang="en-US" altLang="ko-KR" dirty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</a:t>
            </a:r>
            <a:r>
              <a:rPr lang="ko-KR" altLang="en-US" dirty="0">
                <a:solidFill>
                  <a:schemeClr val="bg1"/>
                </a:solidFill>
                <a:highlight>
                  <a:srgbClr val="F6924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도착지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는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상계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6.7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-&gt;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하계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-&gt;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상계 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6.7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동으로</a:t>
            </a:r>
            <a:endParaRPr lang="en-US" altLang="ko-KR" dirty="0" smtClean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en-US" altLang="ko-KR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endParaRPr lang="en-US" altLang="ko-KR" sz="8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          이동하는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경우가 많으며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비교적 </a:t>
            </a:r>
            <a:r>
              <a:rPr lang="ko-KR" altLang="en-US" dirty="0">
                <a:solidFill>
                  <a:srgbClr val="F6924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짧은 거리의 </a:t>
            </a:r>
            <a:r>
              <a:rPr lang="ko-KR" altLang="en-US" dirty="0" smtClean="0">
                <a:solidFill>
                  <a:srgbClr val="F6924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</a:t>
            </a:r>
            <a:r>
              <a:rPr lang="ko-KR" altLang="en-US" dirty="0">
                <a:solidFill>
                  <a:srgbClr val="F6924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</a:t>
            </a:r>
            <a:r>
              <a:rPr lang="ko-KR" altLang="en-US" dirty="0" smtClean="0">
                <a:solidFill>
                  <a:srgbClr val="F6924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패턴</a:t>
            </a:r>
            <a:r>
              <a:rPr lang="ko-KR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 </a:t>
            </a:r>
            <a:r>
              <a:rPr lang="ko-KR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존재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9A761D27-0F6E-4BCD-A518-9B5471036F28}"/>
              </a:ext>
            </a:extLst>
          </p:cNvPr>
          <p:cNvSpPr txBox="1"/>
          <p:nvPr/>
        </p:nvSpPr>
        <p:spPr>
          <a:xfrm>
            <a:off x="867858" y="5909093"/>
            <a:ext cx="7573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단거리 고정수요는 콜택시 외의 </a:t>
            </a:r>
            <a:r>
              <a:rPr lang="ko-KR" altLang="en-US" sz="2000" dirty="0" smtClean="0">
                <a:solidFill>
                  <a:srgbClr val="EA3A6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다른 교통수단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으로 대체할 수 있지 않을까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?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pic>
        <p:nvPicPr>
          <p:cNvPr id="1026" name="Picture 2" descr="C:\Users\709-000\Downloads\brainstorm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3124" y="5730747"/>
            <a:ext cx="799885" cy="756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1898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97735" y="737129"/>
            <a:ext cx="3718656" cy="461665"/>
            <a:chOff x="802547" y="737129"/>
            <a:chExt cx="3718656" cy="461665"/>
          </a:xfrm>
        </p:grpSpPr>
        <p:sp>
          <p:nvSpPr>
            <p:cNvPr id="15" name="직사각형 14"/>
            <p:cNvSpPr/>
            <p:nvPr/>
          </p:nvSpPr>
          <p:spPr>
            <a:xfrm>
              <a:off x="977929" y="737129"/>
              <a:ext cx="3543274" cy="461665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목차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802547" y="766011"/>
              <a:ext cx="126363" cy="353661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3C05B830-B66D-41CA-8776-105FFE131D26}"/>
              </a:ext>
            </a:extLst>
          </p:cNvPr>
          <p:cNvSpPr/>
          <p:nvPr/>
        </p:nvSpPr>
        <p:spPr>
          <a:xfrm>
            <a:off x="3764052" y="1880065"/>
            <a:ext cx="4516016" cy="330303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문제정</a:t>
            </a: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의</a:t>
            </a:r>
            <a:endParaRPr lang="en-US" altLang="ko-KR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분석과제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수집 및 요약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저장</a:t>
            </a:r>
            <a:endParaRPr lang="en-US" altLang="ko-KR" sz="2400" dirty="0">
              <a:solidFill>
                <a:schemeClr val="tx1">
                  <a:lumMod val="65000"/>
                  <a:lumOff val="3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데이터 탐색적 분석</a:t>
            </a:r>
          </a:p>
        </p:txBody>
      </p:sp>
      <p:pic>
        <p:nvPicPr>
          <p:cNvPr id="2051" name="Picture 3" descr="C:\Users\709-000\Downloads\workflow (1)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4917" y="2820528"/>
            <a:ext cx="1059667" cy="10596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3549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/>
          <p:cNvGrpSpPr/>
          <p:nvPr/>
        </p:nvGrpSpPr>
        <p:grpSpPr>
          <a:xfrm>
            <a:off x="497735" y="716109"/>
            <a:ext cx="3718656" cy="461665"/>
            <a:chOff x="802547" y="716109"/>
            <a:chExt cx="3718656" cy="461665"/>
          </a:xfrm>
        </p:grpSpPr>
        <p:sp>
          <p:nvSpPr>
            <p:cNvPr id="15" name="직사각형 14"/>
            <p:cNvSpPr/>
            <p:nvPr/>
          </p:nvSpPr>
          <p:spPr>
            <a:xfrm>
              <a:off x="977929" y="716109"/>
              <a:ext cx="3543274" cy="461665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문제 정의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802547" y="766011"/>
              <a:ext cx="126363" cy="353661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pic>
        <p:nvPicPr>
          <p:cNvPr id="3074" name="Picture 2" descr="C:\Users\709-000\Downloads\speak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844" y="4712274"/>
            <a:ext cx="808545" cy="808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/>
          <p:cNvGrpSpPr/>
          <p:nvPr/>
        </p:nvGrpSpPr>
        <p:grpSpPr>
          <a:xfrm>
            <a:off x="4953000" y="1007923"/>
            <a:ext cx="4738947" cy="5174599"/>
            <a:chOff x="802536" y="1230941"/>
            <a:chExt cx="6733382" cy="525745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pic>
          <p:nvPicPr>
            <p:cNvPr id="3077" name="Picture 5" descr="C:\Users\709-000\Desktop\news\18_조선일보.PNG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601"/>
            <a:stretch/>
          </p:blipFill>
          <p:spPr bwMode="auto">
            <a:xfrm>
              <a:off x="1003248" y="3593441"/>
              <a:ext cx="4422674" cy="1006311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5" name="Picture 3" descr="C:\Users\709-000\Desktop\news\16_아시아투데이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4108" y="1230941"/>
              <a:ext cx="6631810" cy="570942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8" name="Picture 6" descr="C:\Users\709-000\Desktop\news\19_소셜포커스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2536" y="4368238"/>
              <a:ext cx="5206994" cy="1567217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80" name="Picture 8" descr="C:\Users\709-000\Desktop\news\19_서울경제.PNG"/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1842"/>
            <a:stretch/>
          </p:blipFill>
          <p:spPr bwMode="auto">
            <a:xfrm>
              <a:off x="1551383" y="5075338"/>
              <a:ext cx="5243553" cy="1413054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6" name="Picture 4" descr="C:\Users\709-000\Desktop\news\16_주간동아.PNG"/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0492"/>
            <a:stretch/>
          </p:blipFill>
          <p:spPr bwMode="auto">
            <a:xfrm>
              <a:off x="1003248" y="1945316"/>
              <a:ext cx="4556725" cy="105378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4708819"/>
              </p:ext>
            </p:extLst>
          </p:nvPr>
        </p:nvGraphicFramePr>
        <p:xfrm>
          <a:off x="497735" y="2075813"/>
          <a:ext cx="4216912" cy="2121874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{7E9639D4-E3E2-4D34-9284-5A2195B3D0D7}</a:tableStyleId>
              </a:tblPr>
              <a:tblGrid>
                <a:gridCol w="816058"/>
                <a:gridCol w="2081048"/>
                <a:gridCol w="1319806"/>
              </a:tblGrid>
              <a:tr h="24088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수행년도</a:t>
                      </a:r>
                      <a:endParaRPr lang="ko-KR" altLang="en-US" sz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제목</a:t>
                      </a:r>
                      <a:endParaRPr lang="ko-KR" altLang="en-US" sz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수행기관</a:t>
                      </a:r>
                      <a:endParaRPr lang="ko-KR" altLang="en-US" sz="1200" dirty="0">
                        <a:solidFill>
                          <a:schemeClr val="bg1">
                            <a:lumMod val="9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>
                    <a:solidFill>
                      <a:schemeClr val="bg2">
                        <a:lumMod val="25000"/>
                      </a:schemeClr>
                    </a:solidFill>
                  </a:tcPr>
                </a:tc>
              </a:tr>
              <a:tr h="40950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2009</a:t>
                      </a:r>
                      <a:endParaRPr lang="ko-KR" alt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장애인 콜택시 운영 실태조사 및 개선방안 연구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서울시복지재단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</a:tr>
              <a:tr h="40041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2015</a:t>
                      </a:r>
                      <a:endParaRPr lang="ko-KR" alt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장애인 콜택시 </a:t>
                      </a:r>
                      <a:endParaRPr lang="en-US" altLang="ko-KR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자동배차시스템 개발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서울시설공단 </a:t>
                      </a:r>
                      <a:endParaRPr lang="en-US" altLang="ko-KR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카이스트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</a:tr>
              <a:tr h="29307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2017</a:t>
                      </a:r>
                      <a:endParaRPr lang="ko-KR" alt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장애인 콜택시 운영분석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서울시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</a:tr>
              <a:tr h="52776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2018</a:t>
                      </a:r>
                      <a:endParaRPr lang="ko-KR" alt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장애인콜택시 지능형 운영체계 알고리즘 개발 및 고객서비스 </a:t>
                      </a:r>
                      <a:endParaRPr lang="en-US" altLang="ko-KR" sz="12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개선 방안 공모사업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서울디지털재단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직사각형 8"/>
          <p:cNvSpPr/>
          <p:nvPr/>
        </p:nvSpPr>
        <p:spPr>
          <a:xfrm>
            <a:off x="849455" y="4493732"/>
            <a:ext cx="3733055" cy="13962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다양한 연구에도 불구 </a:t>
            </a:r>
            <a:r>
              <a:rPr lang="en-US" altLang="ko-KR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…</a:t>
            </a:r>
          </a:p>
          <a:p>
            <a:pPr algn="ctr"/>
            <a:r>
              <a:rPr lang="ko-KR" altLang="en-US" dirty="0" smtClean="0">
                <a:solidFill>
                  <a:srgbClr val="EA3A6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여전히</a:t>
            </a:r>
            <a:r>
              <a:rPr lang="ko-KR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배차대기시간 문제가 </a:t>
            </a:r>
            <a:endParaRPr lang="en-US" altLang="ko-KR" dirty="0" smtClean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pPr algn="ctr"/>
            <a:r>
              <a:rPr lang="ko-KR" altLang="en-US" dirty="0" smtClean="0">
                <a:solidFill>
                  <a:srgbClr val="EA3A6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해결되지 않아</a:t>
            </a:r>
            <a:r>
              <a:rPr lang="en-US" altLang="ko-KR" dirty="0">
                <a:solidFill>
                  <a:srgbClr val="EA3A6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dirty="0" smtClean="0">
                <a:solidFill>
                  <a:srgbClr val="EA3A60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..</a:t>
            </a:r>
            <a:endParaRPr lang="ko-KR" altLang="en-US" dirty="0">
              <a:solidFill>
                <a:srgbClr val="EA3A60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90286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/>
          <p:cNvGrpSpPr/>
          <p:nvPr/>
        </p:nvGrpSpPr>
        <p:grpSpPr>
          <a:xfrm>
            <a:off x="497735" y="737129"/>
            <a:ext cx="3718656" cy="461665"/>
            <a:chOff x="802547" y="737129"/>
            <a:chExt cx="3718656" cy="461665"/>
          </a:xfrm>
        </p:grpSpPr>
        <p:sp>
          <p:nvSpPr>
            <p:cNvPr id="23" name="직사각형 22"/>
            <p:cNvSpPr/>
            <p:nvPr/>
          </p:nvSpPr>
          <p:spPr>
            <a:xfrm>
              <a:off x="977929" y="737129"/>
              <a:ext cx="3543274" cy="461665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4" name="직사각형 23"/>
            <p:cNvSpPr/>
            <p:nvPr/>
          </p:nvSpPr>
          <p:spPr>
            <a:xfrm>
              <a:off x="802547" y="766011"/>
              <a:ext cx="126363" cy="353661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xmlns="" id="{88802344-1B62-4207-9030-CC011FA202C9}"/>
              </a:ext>
            </a:extLst>
          </p:cNvPr>
          <p:cNvGrpSpPr/>
          <p:nvPr/>
        </p:nvGrpSpPr>
        <p:grpSpPr>
          <a:xfrm>
            <a:off x="2354979" y="2561635"/>
            <a:ext cx="5774540" cy="2686454"/>
            <a:chOff x="2235118" y="2344286"/>
            <a:chExt cx="5774540" cy="2686454"/>
          </a:xfrm>
        </p:grpSpPr>
        <p:sp>
          <p:nvSpPr>
            <p:cNvPr id="11" name="직사각형 10"/>
            <p:cNvSpPr/>
            <p:nvPr/>
          </p:nvSpPr>
          <p:spPr>
            <a:xfrm>
              <a:off x="2235119" y="2344286"/>
              <a:ext cx="5774539" cy="523220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1. </a:t>
              </a:r>
              <a:r>
                <a:rPr lang="ko-KR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</a:t>
              </a:r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, </a:t>
              </a:r>
              <a:r>
                <a:rPr lang="ko-KR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시간대별 대기시간 패턴 분석</a:t>
              </a:r>
              <a:endPara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2235119" y="3481571"/>
              <a:ext cx="5774539" cy="523220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2. </a:t>
              </a:r>
              <a:r>
                <a:rPr lang="ko-KR" altLang="en-US" sz="28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콜택시 수요 분석</a:t>
              </a:r>
              <a:endPara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2FC90B61-5BFF-4755-997B-CCC402AE63E3}"/>
                </a:ext>
              </a:extLst>
            </p:cNvPr>
            <p:cNvSpPr/>
            <p:nvPr/>
          </p:nvSpPr>
          <p:spPr>
            <a:xfrm>
              <a:off x="2235118" y="4507520"/>
              <a:ext cx="5774539" cy="523220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en-US" altLang="ko-KR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3. </a:t>
              </a:r>
              <a:r>
                <a:rPr lang="ko-KR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구별 콜택시 이동 패턴 분석</a:t>
              </a:r>
              <a:endParaRPr lang="en-US" altLang="ko-KR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673117" y="716109"/>
            <a:ext cx="3543274" cy="4616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rPr>
              <a:t>분석 내용</a:t>
            </a:r>
            <a:endParaRPr lang="en-US" altLang="ko-KR" sz="2400" b="1" dirty="0">
              <a:solidFill>
                <a:schemeClr val="tx1">
                  <a:lumMod val="85000"/>
                  <a:lumOff val="1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  <a:cs typeface="KoPubWorld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72850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997761"/>
              </p:ext>
            </p:extLst>
          </p:nvPr>
        </p:nvGraphicFramePr>
        <p:xfrm>
          <a:off x="4241800" y="1678796"/>
          <a:ext cx="4826000" cy="454928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95673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57333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9593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필드명</a:t>
                      </a:r>
                      <a:endParaRPr lang="ko-KR" altLang="en-US" sz="14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설명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도메인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car_no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차량고유번호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7815, 1254 …….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car_type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차량유형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중형승합</a:t>
                      </a: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, </a:t>
                      </a:r>
                      <a:r>
                        <a:rPr lang="ko-KR" altLang="en-US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승용</a:t>
                      </a:r>
                      <a:r>
                        <a:rPr lang="ko-KR" altLang="en-US" sz="110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</a:t>
                      </a:r>
                      <a:r>
                        <a:rPr lang="en-US" altLang="ko-KR" sz="110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…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exp_time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예상시간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yyyy</a:t>
                      </a:r>
                      <a:r>
                        <a:rPr lang="en-US" altLang="ko-KR" sz="110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-mm-</a:t>
                      </a:r>
                      <a:r>
                        <a:rPr lang="en-US" altLang="ko-KR" sz="1100" baseline="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dd</a:t>
                      </a:r>
                      <a:r>
                        <a:rPr lang="en-US" altLang="ko-KR" sz="110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H:M:S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set_time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배차시간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yyyy</a:t>
                      </a:r>
                      <a:r>
                        <a:rPr lang="en-US" altLang="ko-KR" sz="110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-mm-</a:t>
                      </a:r>
                      <a:r>
                        <a:rPr lang="en-US" altLang="ko-KR" sz="1100" baseline="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dd</a:t>
                      </a:r>
                      <a:r>
                        <a:rPr lang="en-US" altLang="ko-KR" sz="110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H:M:S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ride_time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승차시간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yyyy</a:t>
                      </a:r>
                      <a:r>
                        <a:rPr lang="en-US" altLang="ko-KR" sz="110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-mm-</a:t>
                      </a:r>
                      <a:r>
                        <a:rPr lang="en-US" altLang="ko-KR" sz="1100" baseline="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dd</a:t>
                      </a:r>
                      <a:r>
                        <a:rPr lang="en-US" altLang="ko-KR" sz="110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H:M:S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dept_gu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출발지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</a:t>
                      </a:r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구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  <a:endParaRPr lang="ko-KR" altLang="en-US" sz="105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강남구</a:t>
                      </a: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, </a:t>
                      </a:r>
                      <a:r>
                        <a:rPr lang="ko-KR" altLang="en-US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서초구 </a:t>
                      </a: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…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dept_dong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출발지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</a:t>
                      </a:r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동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  <a:endParaRPr lang="ko-KR" altLang="en-US" sz="105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상계동</a:t>
                      </a: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, </a:t>
                      </a:r>
                      <a:r>
                        <a:rPr lang="ko-KR" altLang="en-US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하계동 </a:t>
                      </a: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…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dest_gu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목적지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</a:t>
                      </a:r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구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  <a:endParaRPr lang="ko-KR" altLang="en-US" sz="105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강남구</a:t>
                      </a: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, </a:t>
                      </a:r>
                      <a:r>
                        <a:rPr lang="ko-KR" altLang="en-US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서초구 </a:t>
                      </a: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…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dest_dong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목적지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</a:t>
                      </a:r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동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  <a:endParaRPr lang="ko-KR" altLang="en-US" sz="105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상계동</a:t>
                      </a: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, </a:t>
                      </a:r>
                      <a:r>
                        <a:rPr lang="ko-KR" altLang="en-US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하계동 </a:t>
                      </a: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…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ride_exp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승차시간</a:t>
                      </a:r>
                      <a:r>
                        <a:rPr lang="ko-KR" altLang="en-US" sz="105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</a:t>
                      </a:r>
                      <a:r>
                        <a:rPr lang="en-US" altLang="ko-KR" sz="105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- </a:t>
                      </a:r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예상시간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</a:t>
                      </a:r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분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  <a:endParaRPr lang="ko-KR" altLang="en-US" sz="105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 ~</a:t>
                      </a:r>
                      <a:r>
                        <a:rPr lang="en-US" altLang="ko-KR" sz="110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500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ride_set</a:t>
                      </a:r>
                      <a:endParaRPr lang="en-US" altLang="ko-KR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승차시간 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- </a:t>
                      </a:r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배차시간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</a:t>
                      </a:r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분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 ~</a:t>
                      </a:r>
                      <a:r>
                        <a:rPr lang="en-US" altLang="ko-KR" sz="110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500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set_exp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배차시간 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- </a:t>
                      </a:r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예상시간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(</a:t>
                      </a:r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분</a:t>
                      </a:r>
                      <a:r>
                        <a:rPr lang="en-US" altLang="ko-KR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)</a:t>
                      </a:r>
                      <a:endParaRPr lang="ko-KR" altLang="en-US" sz="105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 ~</a:t>
                      </a:r>
                      <a:r>
                        <a:rPr lang="en-US" altLang="ko-KR" sz="1100" baseline="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 500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month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1~12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day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1~31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hour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0~24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2652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weekday</a:t>
                      </a:r>
                      <a:endParaRPr lang="ko-KR" altLang="en-US" sz="1100" dirty="0">
                        <a:latin typeface="나눔스퀘어라운드 Bold" panose="020B0600000101010101" pitchFamily="50" charset="-127"/>
                        <a:ea typeface="나눔스퀘어라운드 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요일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월</a:t>
                      </a:r>
                      <a:r>
                        <a:rPr lang="en-US" altLang="ko-KR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~</a:t>
                      </a:r>
                      <a:r>
                        <a:rPr lang="ko-KR" altLang="en-US" sz="1100" dirty="0">
                          <a:latin typeface="나눔스퀘어라운드 Bold" panose="020B0600000101010101" pitchFamily="50" charset="-127"/>
                          <a:ea typeface="나눔스퀘어라운드 Bold" panose="020B0600000101010101" pitchFamily="50" charset="-127"/>
                        </a:rPr>
                        <a:t>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17" name="직사각형 16"/>
          <p:cNvSpPr/>
          <p:nvPr/>
        </p:nvSpPr>
        <p:spPr>
          <a:xfrm>
            <a:off x="473075" y="4277338"/>
            <a:ext cx="3405956" cy="830997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28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장애인콜시스템</a:t>
            </a:r>
            <a:r>
              <a:rPr lang="ko-KR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데이터</a:t>
            </a:r>
            <a:endParaRPr lang="en-US" altLang="ko-KR" sz="28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(2018, API)</a:t>
            </a:r>
          </a:p>
        </p:txBody>
      </p:sp>
      <p:sp>
        <p:nvSpPr>
          <p:cNvPr id="4" name="AutoShape 2" descr="Writing free icon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4" descr="Writing free icon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07" r="25135"/>
          <a:stretch/>
        </p:blipFill>
        <p:spPr bwMode="auto">
          <a:xfrm>
            <a:off x="1446635" y="2552891"/>
            <a:ext cx="1460500" cy="1443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" name="직사각형 18"/>
          <p:cNvSpPr/>
          <p:nvPr/>
        </p:nvSpPr>
        <p:spPr>
          <a:xfrm>
            <a:off x="4229948" y="4349591"/>
            <a:ext cx="5476250" cy="50291"/>
          </a:xfrm>
          <a:prstGeom prst="rect">
            <a:avLst/>
          </a:prstGeom>
          <a:ln>
            <a:noFill/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9281804" y="2557546"/>
            <a:ext cx="373592" cy="1077218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기</a:t>
            </a:r>
            <a:endParaRPr lang="en-US" altLang="ko-KR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존 </a:t>
            </a:r>
            <a:endParaRPr lang="en-US" altLang="ko-KR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변</a:t>
            </a:r>
            <a:endParaRPr lang="en-US" altLang="ko-KR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수</a:t>
            </a:r>
            <a:endParaRPr lang="en-US" altLang="ko-KR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9281804" y="4974803"/>
            <a:ext cx="373592" cy="1077218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파생 </a:t>
            </a:r>
            <a:endParaRPr lang="en-US" altLang="ko-KR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변</a:t>
            </a:r>
            <a:endParaRPr lang="en-US" altLang="ko-KR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r>
              <a:rPr lang="ko-KR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수</a:t>
            </a:r>
            <a:endParaRPr lang="en-US" altLang="ko-KR" sz="16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32" name="그룹 31"/>
          <p:cNvGrpSpPr/>
          <p:nvPr/>
        </p:nvGrpSpPr>
        <p:grpSpPr>
          <a:xfrm>
            <a:off x="497735" y="716109"/>
            <a:ext cx="3718656" cy="461665"/>
            <a:chOff x="802547" y="716109"/>
            <a:chExt cx="3718656" cy="461665"/>
          </a:xfrm>
        </p:grpSpPr>
        <p:sp>
          <p:nvSpPr>
            <p:cNvPr id="33" name="직사각형 32"/>
            <p:cNvSpPr/>
            <p:nvPr/>
          </p:nvSpPr>
          <p:spPr>
            <a:xfrm>
              <a:off x="977929" y="716109"/>
              <a:ext cx="3543274" cy="461665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데이터 수집 및 요약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802547" y="766011"/>
              <a:ext cx="126363" cy="353661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95569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Writing free icon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5" name="AutoShape 4" descr="Writing free icon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4395144" y="1613753"/>
            <a:ext cx="1747108" cy="4616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스키마 생성</a:t>
            </a:r>
            <a:endParaRPr lang="en-US" altLang="ko-KR" sz="24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7987441" y="1613324"/>
            <a:ext cx="775559" cy="4616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적재</a:t>
            </a:r>
            <a:endParaRPr lang="en-US" altLang="ko-KR" sz="24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5308804"/>
              </p:ext>
            </p:extLst>
          </p:nvPr>
        </p:nvGraphicFramePr>
        <p:xfrm>
          <a:off x="658683" y="2196185"/>
          <a:ext cx="2250216" cy="420624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12712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12309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690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 err="1"/>
                        <a:t>컬럼명</a:t>
                      </a:r>
                      <a:endParaRPr lang="ko-KR" altLang="en-US" sz="14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데이터 타입</a:t>
                      </a:r>
                      <a:endParaRPr lang="ko-KR" altLang="en-US" sz="14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car_no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String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car_type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String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exp_time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Date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set_time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Date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ride_time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Date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dept_gu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String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dept_dong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String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dest_gu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String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dest_dong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String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ride_exp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int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ride_set</a:t>
                      </a:r>
                      <a:endParaRPr lang="en-US" altLang="ko-KR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Int</a:t>
                      </a:r>
                      <a:endParaRPr lang="en-US" altLang="ko-KR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set_exp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Int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month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Int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day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Int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hour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 err="1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Int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  <a:tr h="21524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weekday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>
                          <a:latin typeface="나눔스퀘어라운드 ExtraBold" panose="020B0600000101010101" pitchFamily="50" charset="-127"/>
                          <a:ea typeface="나눔스퀘어라운드 ExtraBold" panose="020B0600000101010101" pitchFamily="50" charset="-127"/>
                        </a:rPr>
                        <a:t>string</a:t>
                      </a:r>
                      <a:endParaRPr lang="ko-KR" altLang="en-US" sz="1000" dirty="0">
                        <a:latin typeface="나눔스퀘어라운드 ExtraBold" panose="020B0600000101010101" pitchFamily="50" charset="-127"/>
                        <a:ea typeface="나눔스퀘어라운드 ExtraBold" panose="020B0600000101010101" pitchFamily="50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18" name="직사각형 17"/>
          <p:cNvSpPr/>
          <p:nvPr/>
        </p:nvSpPr>
        <p:spPr>
          <a:xfrm>
            <a:off x="967946" y="1613325"/>
            <a:ext cx="1747108" cy="461665"/>
          </a:xfrm>
          <a:prstGeom prst="rect">
            <a:avLst/>
          </a:prstGeom>
        </p:spPr>
        <p:txBody>
          <a:bodyPr vert="horz" wrap="square">
            <a:spAutoFit/>
          </a:bodyPr>
          <a:lstStyle/>
          <a:p>
            <a:r>
              <a:rPr lang="ko-KR" altLang="en-US" sz="24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자료형</a:t>
            </a:r>
            <a:r>
              <a: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결정</a:t>
            </a:r>
            <a:endParaRPr lang="en-US" altLang="ko-KR" sz="2400" b="1" dirty="0">
              <a:solidFill>
                <a:schemeClr val="tx1">
                  <a:lumMod val="85000"/>
                  <a:lumOff val="15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5" name="갈매기형 수장 4"/>
          <p:cNvSpPr/>
          <p:nvPr/>
        </p:nvSpPr>
        <p:spPr>
          <a:xfrm>
            <a:off x="3286664" y="3162300"/>
            <a:ext cx="745226" cy="1879600"/>
          </a:xfrm>
          <a:prstGeom prst="chevron">
            <a:avLst>
              <a:gd name="adj" fmla="val 75466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4420544" y="2090775"/>
            <a:ext cx="24765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/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CREATE TABLE cst_18_utf (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car_no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string,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car_type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date,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exp_time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date,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set_time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date,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ride_time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string,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dept_gu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string,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dept_dong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string,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dest_gu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string,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dest_dong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string,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ride_exp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ride_set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</a:p>
          <a:p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set_exp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month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day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hour </a:t>
            </a:r>
            <a:r>
              <a:rPr lang="en-US" altLang="ko-KR" sz="1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int</a:t>
            </a:r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,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weekday string)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ROW FORMAT DELIMITED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FIELDS TERMINATED BY ','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LINES TERMINATED BY '\n'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STORED AS TEXTFILE;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7630164" y="3706601"/>
            <a:ext cx="4953000" cy="101566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LOAD DATA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LOCAL INPATH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"cst_18_utf.csv“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OVERWRITE INTO </a:t>
            </a: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TABLE cst_18_utf;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</p:txBody>
      </p:sp>
      <p:grpSp>
        <p:nvGrpSpPr>
          <p:cNvPr id="24" name="그룹 23"/>
          <p:cNvGrpSpPr/>
          <p:nvPr/>
        </p:nvGrpSpPr>
        <p:grpSpPr>
          <a:xfrm>
            <a:off x="497735" y="737129"/>
            <a:ext cx="3718656" cy="461665"/>
            <a:chOff x="802547" y="737129"/>
            <a:chExt cx="3718656" cy="461665"/>
          </a:xfrm>
        </p:grpSpPr>
        <p:sp>
          <p:nvSpPr>
            <p:cNvPr id="25" name="직사각형 24"/>
            <p:cNvSpPr/>
            <p:nvPr/>
          </p:nvSpPr>
          <p:spPr>
            <a:xfrm>
              <a:off x="977929" y="737129"/>
              <a:ext cx="3543274" cy="461665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저장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802547" y="766011"/>
              <a:ext cx="126363" cy="353661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7" name="갈매기형 수장 26"/>
          <p:cNvSpPr/>
          <p:nvPr/>
        </p:nvSpPr>
        <p:spPr>
          <a:xfrm>
            <a:off x="6524431" y="3162300"/>
            <a:ext cx="745226" cy="1879600"/>
          </a:xfrm>
          <a:prstGeom prst="chevron">
            <a:avLst>
              <a:gd name="adj" fmla="val 75466"/>
            </a:avLst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9982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27000" y="1583535"/>
            <a:ext cx="5952440" cy="4783958"/>
            <a:chOff x="127000" y="1583535"/>
            <a:chExt cx="5952440" cy="4783958"/>
          </a:xfrm>
        </p:grpSpPr>
        <p:pic>
          <p:nvPicPr>
            <p:cNvPr id="6146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093"/>
            <a:stretch/>
          </p:blipFill>
          <p:spPr bwMode="auto">
            <a:xfrm>
              <a:off x="127000" y="1657364"/>
              <a:ext cx="5952440" cy="47101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4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10679" y="1583535"/>
              <a:ext cx="1298864" cy="5541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" name="직사각형 1"/>
          <p:cNvSpPr/>
          <p:nvPr/>
        </p:nvSpPr>
        <p:spPr>
          <a:xfrm>
            <a:off x="7200900" y="-190500"/>
            <a:ext cx="2717800" cy="7188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495076" y="4713557"/>
            <a:ext cx="226536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평균 대기시간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이 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가장 긴 지역은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금천구 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중구 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동작구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관악구 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&gt; 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종로구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순이다  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7318385" y="839141"/>
            <a:ext cx="2600315" cy="2086155"/>
            <a:chOff x="7318385" y="839141"/>
            <a:chExt cx="2600315" cy="2086155"/>
          </a:xfrm>
        </p:grpSpPr>
        <p:sp>
          <p:nvSpPr>
            <p:cNvPr id="12" name="TextBox 11"/>
            <p:cNvSpPr txBox="1"/>
            <p:nvPr/>
          </p:nvSpPr>
          <p:spPr>
            <a:xfrm>
              <a:off x="7318385" y="839141"/>
              <a:ext cx="20425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: </a:t>
              </a:r>
              <a:r>
                <a:rPr lang="en-US" altLang="ko-KR" sz="2000" dirty="0" err="1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HiveQL</a:t>
              </a:r>
              <a:r>
                <a:rPr lang="en-US" altLang="ko-KR" sz="2000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 Query </a:t>
              </a:r>
            </a:p>
          </p:txBody>
        </p:sp>
        <p:sp>
          <p:nvSpPr>
            <p:cNvPr id="5" name="직사각형 4"/>
            <p:cNvSpPr/>
            <p:nvPr/>
          </p:nvSpPr>
          <p:spPr>
            <a:xfrm>
              <a:off x="7336809" y="1601857"/>
              <a:ext cx="2581891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sz="16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select </a:t>
              </a:r>
              <a:r>
                <a:rPr lang="en-US" altLang="ko-KR" sz="1600" dirty="0" err="1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dept_gu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, </a:t>
              </a:r>
            </a:p>
            <a:p>
              <a:r>
                <a:rPr lang="en-US" altLang="ko-KR" sz="16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round(</a:t>
              </a:r>
              <a:r>
                <a:rPr lang="en-US" altLang="ko-KR" sz="1600" dirty="0" err="1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avg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(</a:t>
              </a:r>
              <a:r>
                <a:rPr lang="en-US" altLang="ko-KR" sz="1600" dirty="0" err="1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ride_exp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),1)</a:t>
              </a:r>
            </a:p>
            <a:p>
              <a:r>
                <a:rPr lang="en-US" altLang="ko-KR" sz="16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from cst_18_utf</a:t>
              </a:r>
            </a:p>
            <a:p>
              <a:r>
                <a:rPr lang="en-US" altLang="ko-KR" sz="16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group by </a:t>
              </a:r>
              <a:r>
                <a:rPr lang="en-US" altLang="ko-KR" sz="1600" dirty="0" err="1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dept_gu</a:t>
              </a:r>
              <a:endPara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  <a:p>
              <a:r>
                <a:rPr lang="en-US" altLang="ko-KR" sz="1600" dirty="0" err="1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oreer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 by </a:t>
              </a:r>
              <a:r>
                <a:rPr lang="en-US" altLang="ko-KR" sz="1600" dirty="0" err="1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dept_gu</a:t>
              </a:r>
              <a:r>
                <a:rPr lang="en-US" altLang="ko-KR" sz="1600" dirty="0">
                  <a:solidFill>
                    <a:schemeClr val="bg1"/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</a:rPr>
                <a:t>;</a:t>
              </a:r>
              <a:endParaRPr lang="ko-KR" altLang="en-US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497735" y="578505"/>
            <a:ext cx="3718656" cy="738664"/>
            <a:chOff x="802547" y="578505"/>
            <a:chExt cx="3718656" cy="738664"/>
          </a:xfrm>
        </p:grpSpPr>
        <p:sp>
          <p:nvSpPr>
            <p:cNvPr id="20" name="직사각형 19"/>
            <p:cNvSpPr/>
            <p:nvPr/>
          </p:nvSpPr>
          <p:spPr>
            <a:xfrm>
              <a:off x="977929" y="578505"/>
              <a:ext cx="3543274" cy="738664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데이터 분석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  <a:p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구별 </a:t>
              </a:r>
              <a:r>
                <a:rPr lang="ko-KR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평균대기시간</a:t>
              </a:r>
              <a:r>
                <a:rPr lang="en-US" altLang="ko-KR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(</a:t>
              </a:r>
              <a:r>
                <a:rPr lang="ko-KR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분</a:t>
              </a:r>
              <a:r>
                <a:rPr lang="en-US" altLang="ko-KR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)</a:t>
              </a:r>
              <a:r>
                <a:rPr lang="ko-KR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 </a:t>
              </a:r>
              <a:endPara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802547" y="598248"/>
              <a:ext cx="126363" cy="689186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6" name="slide2">
            <a:extLst>
              <a:ext uri="{FF2B5EF4-FFF2-40B4-BE49-F238E27FC236}">
                <a16:creationId xmlns:a16="http://schemas.microsoft.com/office/drawing/2014/main" xmlns="" id="{857F3E1B-E33B-470B-99DD-A1E0ED8249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0" r="50000" b="20055"/>
          <a:stretch/>
        </p:blipFill>
        <p:spPr>
          <a:xfrm>
            <a:off x="5724854" y="1657364"/>
            <a:ext cx="1390650" cy="4820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300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7200900" y="-190500"/>
            <a:ext cx="2717800" cy="71882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156449" y="4841466"/>
            <a:ext cx="2806701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콜이 집중되는 시간은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en-US" altLang="ko-KR" dirty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0~1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</a:t>
            </a:r>
            <a:r>
              <a:rPr lang="en-US" altLang="ko-KR" dirty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9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r>
              <a:rPr lang="en-US" altLang="ko-KR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, </a:t>
            </a:r>
            <a:r>
              <a:rPr lang="en-US" altLang="ko-KR" dirty="0">
                <a:solidFill>
                  <a:srgbClr val="FFFF00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17~19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시</a:t>
            </a:r>
            <a:endParaRPr lang="en-US" altLang="ko-KR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endParaRPr lang="en-US" altLang="ko-KR" sz="500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highlight>
                  <a:srgbClr val="FF000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최대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평균 콜대기시간 </a:t>
            </a:r>
            <a:r>
              <a:rPr lang="en-US" altLang="ko-KR" dirty="0">
                <a:solidFill>
                  <a:schemeClr val="bg1"/>
                </a:solidFill>
                <a:highlight>
                  <a:srgbClr val="FF000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93</a:t>
            </a:r>
            <a:r>
              <a:rPr lang="ko-KR" altLang="en-US" dirty="0">
                <a:solidFill>
                  <a:schemeClr val="bg1"/>
                </a:solidFill>
                <a:highlight>
                  <a:srgbClr val="FF000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분</a:t>
            </a:r>
            <a:endParaRPr lang="en-US" altLang="ko-KR" dirty="0">
              <a:solidFill>
                <a:schemeClr val="bg1"/>
              </a:solidFill>
              <a:highlight>
                <a:srgbClr val="FF0000"/>
              </a:highlight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highlight>
                  <a:srgbClr val="00808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최소</a:t>
            </a:r>
            <a:r>
              <a:rPr lang="ko-KR" altLang="en-US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평균 콜대기시간 </a:t>
            </a:r>
            <a:r>
              <a:rPr lang="en-US" altLang="ko-KR" dirty="0">
                <a:solidFill>
                  <a:schemeClr val="bg1"/>
                </a:solidFill>
                <a:highlight>
                  <a:srgbClr val="00808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</a:t>
            </a:r>
            <a:r>
              <a:rPr lang="ko-KR" altLang="en-US" dirty="0">
                <a:solidFill>
                  <a:schemeClr val="bg1"/>
                </a:solidFill>
                <a:highlight>
                  <a:srgbClr val="008080"/>
                </a:highlight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분</a:t>
            </a:r>
            <a:endParaRPr lang="en-US" altLang="ko-KR" dirty="0">
              <a:solidFill>
                <a:schemeClr val="bg1"/>
              </a:solidFill>
              <a:highlight>
                <a:srgbClr val="008080"/>
              </a:highlight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7349509" y="1605822"/>
            <a:ext cx="258189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select hour, 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round(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avg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(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ride_exp</a:t>
            </a:r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)) 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as </a:t>
            </a:r>
            <a:r>
              <a:rPr lang="en-US" altLang="ko-KR" sz="1600" dirty="0" err="1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avg_ride_exp</a:t>
            </a:r>
            <a:endParaRPr lang="en-US" altLang="ko-KR" sz="1600" dirty="0">
              <a:solidFill>
                <a:schemeClr val="bg1"/>
              </a:solidFill>
              <a:latin typeface="나눔스퀘어라운드 ExtraBold" panose="020B0600000101010101" pitchFamily="50" charset="-127"/>
              <a:ea typeface="나눔스퀘어라운드 ExtraBold" panose="020B0600000101010101" pitchFamily="50" charset="-127"/>
            </a:endParaRP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from cst_18_utf</a:t>
            </a:r>
          </a:p>
          <a:p>
            <a:r>
              <a:rPr lang="en-US" altLang="ko-KR" sz="1600" dirty="0">
                <a:solidFill>
                  <a:schemeClr val="bg1"/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</a:rPr>
              <a:t>group by hour;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318385" y="839141"/>
            <a:ext cx="20425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: </a:t>
            </a:r>
            <a:r>
              <a:rPr lang="en-US" altLang="ko-KR" sz="2000" dirty="0" err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HiveQL</a:t>
            </a:r>
            <a:r>
              <a:rPr lang="en-US" altLang="ko-KR" sz="2000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Query </a:t>
            </a:r>
          </a:p>
        </p:txBody>
      </p:sp>
      <p:pic>
        <p:nvPicPr>
          <p:cNvPr id="39" name="slide2">
            <a:extLst>
              <a:ext uri="{FF2B5EF4-FFF2-40B4-BE49-F238E27FC236}">
                <a16:creationId xmlns:a16="http://schemas.microsoft.com/office/drawing/2014/main" xmlns="" id="{D14D7386-2214-4744-B4CC-CEEA5C40A0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4" t="5615" b="7251"/>
          <a:stretch/>
        </p:blipFill>
        <p:spPr>
          <a:xfrm>
            <a:off x="186612" y="1817489"/>
            <a:ext cx="6802619" cy="3734226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xmlns="" id="{F3DCC781-112D-4A39-ADC4-8E382EBC6339}"/>
              </a:ext>
            </a:extLst>
          </p:cNvPr>
          <p:cNvGrpSpPr/>
          <p:nvPr/>
        </p:nvGrpSpPr>
        <p:grpSpPr>
          <a:xfrm>
            <a:off x="497735" y="578505"/>
            <a:ext cx="3718656" cy="738664"/>
            <a:chOff x="802547" y="578505"/>
            <a:chExt cx="3718656" cy="738664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xmlns="" id="{2A5DB2ED-F95F-4962-9B32-7F0F163ACEFD}"/>
                </a:ext>
              </a:extLst>
            </p:cNvPr>
            <p:cNvSpPr/>
            <p:nvPr/>
          </p:nvSpPr>
          <p:spPr>
            <a:xfrm>
              <a:off x="977929" y="578505"/>
              <a:ext cx="3543274" cy="738664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데이터 분석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  <a:p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시간대별 </a:t>
              </a:r>
              <a:r>
                <a:rPr lang="ko-KR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평균 대기시간</a:t>
              </a:r>
              <a:r>
                <a:rPr lang="en-US" altLang="ko-KR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(</a:t>
              </a:r>
              <a:r>
                <a:rPr lang="ko-KR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분</a:t>
              </a:r>
              <a:r>
                <a:rPr lang="en-US" altLang="ko-KR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)</a:t>
              </a:r>
              <a:r>
                <a:rPr lang="ko-KR" altLang="en-US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 </a:t>
              </a:r>
              <a:endParaRPr lang="en-US" altLang="ko-KR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xmlns="" id="{B94CBF56-BBDA-4B66-AC4D-2E048D904382}"/>
                </a:ext>
              </a:extLst>
            </p:cNvPr>
            <p:cNvSpPr/>
            <p:nvPr/>
          </p:nvSpPr>
          <p:spPr>
            <a:xfrm>
              <a:off x="802547" y="598248"/>
              <a:ext cx="126363" cy="689186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타원 1">
            <a:extLst>
              <a:ext uri="{FF2B5EF4-FFF2-40B4-BE49-F238E27FC236}">
                <a16:creationId xmlns:a16="http://schemas.microsoft.com/office/drawing/2014/main" xmlns="" id="{DFC208B2-7D2B-4AE3-9C6F-5DB6B8C867A2}"/>
              </a:ext>
            </a:extLst>
          </p:cNvPr>
          <p:cNvSpPr/>
          <p:nvPr/>
        </p:nvSpPr>
        <p:spPr>
          <a:xfrm>
            <a:off x="2823504" y="5281124"/>
            <a:ext cx="352577" cy="3517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xmlns="" id="{D6AE1980-4E36-4167-BA3E-464F1207DDEB}"/>
              </a:ext>
            </a:extLst>
          </p:cNvPr>
          <p:cNvSpPr/>
          <p:nvPr/>
        </p:nvSpPr>
        <p:spPr>
          <a:xfrm>
            <a:off x="4994987" y="5281123"/>
            <a:ext cx="755780" cy="3517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5F205989-3999-416A-BA03-540692C77CC7}"/>
              </a:ext>
            </a:extLst>
          </p:cNvPr>
          <p:cNvSpPr/>
          <p:nvPr/>
        </p:nvSpPr>
        <p:spPr>
          <a:xfrm>
            <a:off x="-154131" y="1414102"/>
            <a:ext cx="1367109" cy="6166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  <a:cs typeface="KoPubWorld돋움체 Bold" panose="020B0600000101010101" charset="-127"/>
              </a:rPr>
              <a:t>평균 대기시간</a:t>
            </a:r>
            <a:endParaRPr lang="en-US" altLang="ko-KR" sz="105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charset="-127"/>
              <a:ea typeface="나눔스퀘어라운드 ExtraBold" panose="020B0600000101010101" charset="-127"/>
              <a:cs typeface="KoPubWorld돋움체 Bold" panose="020B0600000101010101" charset="-127"/>
            </a:endParaRPr>
          </a:p>
          <a:p>
            <a:pPr algn="ctr"/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  <a:cs typeface="KoPubWorld돋움체 Bold" panose="020B0600000101010101" charset="-127"/>
              </a:rPr>
              <a:t>(</a:t>
            </a: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  <a:cs typeface="KoPubWorld돋움체 Bold" panose="020B0600000101010101" charset="-127"/>
              </a:rPr>
              <a:t>승차 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  <a:cs typeface="KoPubWorld돋움체 Bold" panose="020B0600000101010101" charset="-127"/>
              </a:rPr>
              <a:t>– </a:t>
            </a: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  <a:cs typeface="KoPubWorld돋움체 Bold" panose="020B0600000101010101" charset="-127"/>
              </a:rPr>
              <a:t>예정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  <a:cs typeface="KoPubWorld돋움체 Bold" panose="020B0600000101010101" charset="-127"/>
              </a:rPr>
              <a:t>, </a:t>
            </a:r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  <a:cs typeface="KoPubWorld돋움체 Bold" panose="020B0600000101010101" charset="-127"/>
              </a:rPr>
              <a:t>분</a:t>
            </a:r>
            <a:r>
              <a:rPr lang="en-US" altLang="ko-KR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  <a:cs typeface="KoPubWorld돋움체 Bold" panose="020B0600000101010101" charset="-127"/>
              </a:rPr>
              <a:t>)</a:t>
            </a:r>
            <a:endParaRPr lang="ko-KR" altLang="en-US" sz="105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charset="-127"/>
              <a:ea typeface="나눔스퀘어라운드 ExtraBold" panose="020B0600000101010101" charset="-127"/>
              <a:cs typeface="KoPubWorld돋움체 Bold" panose="020B0600000101010101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BA92C15A-2095-40F5-84B0-7AD4D8CA3CD8}"/>
              </a:ext>
            </a:extLst>
          </p:cNvPr>
          <p:cNvSpPr/>
          <p:nvPr/>
        </p:nvSpPr>
        <p:spPr>
          <a:xfrm>
            <a:off x="3120045" y="5437964"/>
            <a:ext cx="1096346" cy="61667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  <a:cs typeface="KoPubWorld돋움체 Bold" panose="020B0600000101010101" charset="-127"/>
              </a:rPr>
              <a:t>시간</a:t>
            </a: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xmlns="" id="{6DA4E8E6-A47D-4DD7-87FC-E57289A1F231}"/>
              </a:ext>
            </a:extLst>
          </p:cNvPr>
          <p:cNvSpPr/>
          <p:nvPr/>
        </p:nvSpPr>
        <p:spPr>
          <a:xfrm>
            <a:off x="526976" y="5262067"/>
            <a:ext cx="516209" cy="35179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5580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378055" y="233954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pic>
        <p:nvPicPr>
          <p:cNvPr id="10" name="slide4">
            <a:extLst>
              <a:ext uri="{FF2B5EF4-FFF2-40B4-BE49-F238E27FC236}">
                <a16:creationId xmlns:a16="http://schemas.microsoft.com/office/drawing/2014/main" xmlns="" id="{490633B9-408C-4C13-8CB1-EF15F57849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45" r="8656" b="4992"/>
          <a:stretch/>
        </p:blipFill>
        <p:spPr>
          <a:xfrm>
            <a:off x="497735" y="1277061"/>
            <a:ext cx="8735148" cy="4526579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500BCDE4-5E6B-42E8-8629-99E4FB95F3A3}"/>
              </a:ext>
            </a:extLst>
          </p:cNvPr>
          <p:cNvGrpSpPr/>
          <p:nvPr/>
        </p:nvGrpSpPr>
        <p:grpSpPr>
          <a:xfrm>
            <a:off x="497735" y="578505"/>
            <a:ext cx="3718656" cy="738664"/>
            <a:chOff x="802547" y="578505"/>
            <a:chExt cx="3718656" cy="738664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xmlns="" id="{4C201511-4EC7-4CF4-8971-9519EF9A9781}"/>
                </a:ext>
              </a:extLst>
            </p:cNvPr>
            <p:cNvSpPr/>
            <p:nvPr/>
          </p:nvSpPr>
          <p:spPr>
            <a:xfrm>
              <a:off x="977929" y="578505"/>
              <a:ext cx="3543274" cy="738664"/>
            </a:xfrm>
            <a:prstGeom prst="rect">
              <a:avLst/>
            </a:prstGeom>
          </p:spPr>
          <p:txBody>
            <a:bodyPr vert="horz" wrap="square">
              <a:spAutoFit/>
            </a:bodyPr>
            <a:lstStyle/>
            <a:p>
              <a:r>
                <a:rPr lang="ko-KR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데이터 분석</a:t>
              </a:r>
              <a:endParaRPr lang="en-US" altLang="ko-KR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라운드 ExtraBold" panose="020B0600000101010101" pitchFamily="50" charset="-127"/>
                <a:ea typeface="나눔스퀘어라운드 ExtraBold" panose="020B0600000101010101" pitchFamily="50" charset="-127"/>
                <a:cs typeface="KoPubWorld돋움체 Bold" panose="00000800000000000000" pitchFamily="2" charset="-127"/>
              </a:endParaRPr>
            </a:p>
            <a:p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지역구</a:t>
              </a:r>
              <a:r>
                <a:rPr lang="en-US" altLang="ko-KR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-</a:t>
              </a:r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시간대별 평균대기시간</a:t>
              </a:r>
              <a:r>
                <a:rPr lang="en-US" altLang="ko-KR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(</a:t>
              </a:r>
              <a:r>
                <a:rPr lang="ko-KR" altLang="en-US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분</a:t>
              </a:r>
              <a:r>
                <a:rPr lang="en-US" altLang="ko-KR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스퀘어라운드 ExtraBold" panose="020B0600000101010101" pitchFamily="50" charset="-127"/>
                  <a:ea typeface="나눔스퀘어라운드 ExtraBold" panose="020B0600000101010101" pitchFamily="50" charset="-127"/>
                  <a:cs typeface="KoPubWorld돋움체 Bold" panose="00000800000000000000" pitchFamily="2" charset="-127"/>
                </a:rPr>
                <a:t>)</a:t>
              </a: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xmlns="" id="{4D7CFB42-9CC8-4A44-8D96-57817D3309B2}"/>
                </a:ext>
              </a:extLst>
            </p:cNvPr>
            <p:cNvSpPr/>
            <p:nvPr/>
          </p:nvSpPr>
          <p:spPr>
            <a:xfrm>
              <a:off x="802547" y="598248"/>
              <a:ext cx="126363" cy="689186"/>
            </a:xfrm>
            <a:prstGeom prst="rect">
              <a:avLst/>
            </a:prstGeom>
            <a:solidFill>
              <a:srgbClr val="EA3A60"/>
            </a:solidFill>
            <a:ln>
              <a:noFill/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E4F1EF4-D88A-436D-9295-C54D3184BF39}"/>
              </a:ext>
            </a:extLst>
          </p:cNvPr>
          <p:cNvSpPr txBox="1"/>
          <p:nvPr/>
        </p:nvSpPr>
        <p:spPr>
          <a:xfrm>
            <a:off x="497735" y="5878282"/>
            <a:ext cx="905681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지역구 모두 유사한 패턴을 보이며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</a:p>
          <a:p>
            <a:r>
              <a:rPr lang="ko-KR" altLang="en-US" sz="1600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강동</a:t>
            </a:r>
            <a:r>
              <a:rPr lang="en-US" altLang="ko-KR" sz="1600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sz="1600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강북</a:t>
            </a:r>
            <a:r>
              <a:rPr lang="en-US" altLang="ko-KR" sz="1600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sz="1600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마포</a:t>
            </a:r>
            <a:r>
              <a:rPr lang="en-US" altLang="ko-KR" sz="1600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sz="1600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서대문</a:t>
            </a:r>
            <a:r>
              <a:rPr lang="en-US" altLang="ko-KR" sz="1600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sz="1600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용산구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는 타 지역구에 비해 </a:t>
            </a:r>
            <a:r>
              <a:rPr lang="en-US" altLang="ko-KR" sz="1600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16</a:t>
            </a:r>
            <a:r>
              <a:rPr lang="ko-KR" altLang="en-US" sz="1600" dirty="0">
                <a:solidFill>
                  <a:srgbClr val="0070C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시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부터 평균대기시간이 길어진다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.</a:t>
            </a:r>
          </a:p>
          <a:p>
            <a:r>
              <a:rPr lang="ko-KR" altLang="en-US" sz="1600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강남</a:t>
            </a:r>
            <a:r>
              <a:rPr lang="en-US" altLang="ko-KR" sz="1600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sz="1600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광진</a:t>
            </a:r>
            <a:r>
              <a:rPr lang="en-US" altLang="ko-KR" sz="1600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sz="1600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서초</a:t>
            </a:r>
            <a:r>
              <a:rPr lang="en-US" altLang="ko-KR" sz="1600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, </a:t>
            </a:r>
            <a:r>
              <a:rPr lang="ko-KR" altLang="en-US" sz="1600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중구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는 타 지역구에 비해 </a:t>
            </a:r>
            <a:r>
              <a:rPr lang="en-US" altLang="ko-KR" sz="1600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19</a:t>
            </a:r>
            <a:r>
              <a:rPr lang="ko-KR" altLang="en-US" sz="1600" dirty="0">
                <a:solidFill>
                  <a:srgbClr val="00B050"/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시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까지 평균대기시간이 길다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라운드 ExtraBold" panose="020B0600000101010101" charset="-127"/>
                <a:ea typeface="나눔스퀘어라운드 ExtraBold" panose="020B0600000101010101" charset="-127"/>
              </a:rPr>
              <a:t>.</a:t>
            </a:r>
            <a:endParaRPr lang="ko-KR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나눔스퀘어라운드 ExtraBold" panose="020B0600000101010101" charset="-127"/>
              <a:ea typeface="나눔스퀘어라운드 ExtraBold" panose="020B0600000101010101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1EFD6D46-71A6-4A37-A860-6D685AB6B74A}"/>
              </a:ext>
            </a:extLst>
          </p:cNvPr>
          <p:cNvSpPr/>
          <p:nvPr/>
        </p:nvSpPr>
        <p:spPr>
          <a:xfrm>
            <a:off x="6448995" y="1382486"/>
            <a:ext cx="370140" cy="4393166"/>
          </a:xfrm>
          <a:prstGeom prst="rect">
            <a:avLst/>
          </a:prstGeom>
          <a:noFill/>
          <a:ln w="19050"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04D59873-9534-4535-84FC-B560C8411ACA}"/>
              </a:ext>
            </a:extLst>
          </p:cNvPr>
          <p:cNvSpPr/>
          <p:nvPr/>
        </p:nvSpPr>
        <p:spPr>
          <a:xfrm>
            <a:off x="7840939" y="1382486"/>
            <a:ext cx="370140" cy="4393166"/>
          </a:xfrm>
          <a:prstGeom prst="rect">
            <a:avLst/>
          </a:prstGeom>
          <a:noFill/>
          <a:ln w="19050"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5536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_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3310</TotalTime>
  <Words>782</Words>
  <Application>Microsoft Office PowerPoint</Application>
  <PresentationFormat>A4 용지(210x297mm)</PresentationFormat>
  <Paragraphs>253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3" baseType="lpstr">
      <vt:lpstr>굴림</vt:lpstr>
      <vt:lpstr>Arial</vt:lpstr>
      <vt:lpstr>나눔스퀘어라운드 ExtraBold</vt:lpstr>
      <vt:lpstr>Calibri</vt:lpstr>
      <vt:lpstr>맑은 고딕</vt:lpstr>
      <vt:lpstr>KoPubWorld돋움체 Bold</vt:lpstr>
      <vt:lpstr>나눔스퀘어라운드 Bold</vt:lpstr>
      <vt:lpstr>Calibri Light</vt:lpstr>
      <vt:lpstr>3_Office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HOME</dc:creator>
  <cp:lastModifiedBy>709-000</cp:lastModifiedBy>
  <cp:revision>580</cp:revision>
  <dcterms:created xsi:type="dcterms:W3CDTF">2017-09-07T10:48:07Z</dcterms:created>
  <dcterms:modified xsi:type="dcterms:W3CDTF">2019-09-27T05:12:55Z</dcterms:modified>
</cp:coreProperties>
</file>

<file path=docProps/thumbnail.jpeg>
</file>